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Dosis"/>
      <p:regular r:id="rId45"/>
      <p:bold r:id="rId46"/>
    </p:embeddedFont>
    <p:embeddedFont>
      <p:font typeface="Hind"/>
      <p:regular r:id="rId47"/>
      <p:bold r:id="rId48"/>
    </p:embeddedFont>
    <p:embeddedFont>
      <p:font typeface="Questrial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Dosis-bold.fntdata"/><Relationship Id="rId45" Type="http://schemas.openxmlformats.org/officeDocument/2006/relationships/font" Target="fonts/Dosi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ind-bold.fntdata"/><Relationship Id="rId47" Type="http://schemas.openxmlformats.org/officeDocument/2006/relationships/font" Target="fonts/Hind-regular.fntdata"/><Relationship Id="rId49" Type="http://schemas.openxmlformats.org/officeDocument/2006/relationships/font" Target="fonts/Questria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0661ee9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0661ee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0661ee9e_2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a0661ee9e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0661ee9e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a0661ee9e_2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bdc21e9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bbdc21e9a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0661ee9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a0661ee9e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1afe2c2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1afe2c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1afe2c23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a1afe2c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bdc21e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bbdc21e9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1afe2c23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1afe2c2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b6ffa2aa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b6ffa2a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abbab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babbabc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c6fbc0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bc6fbc05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bdc21e9a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bbdc21e9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bbdc21e9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bbdc21e9a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bdc21e9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bbdc21e9a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abbabc2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babbabc2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bdc21e9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bbdc21e9a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bbdc21e9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bbdc21e9a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bbdc21e9a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bbdc21e9a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bbdc21e9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bbdc21e9a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bbdc21e9a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bbdc21e9a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bdc21e9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bbdc21e9a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0661ee9e_2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0661ee9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bdc21e9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bbdc21e9a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bdc21e9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bbdc21e9a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bdc21e9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bbdc21e9a_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c6fbc05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bc6fbc052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bc6fbc05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bc6fbc052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bbdc21e9a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bbdc21e9a_1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bdc21e9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bbdc21e9a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c6fbc05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bc6fbc052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bbdc21e9a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bbdc21e9a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bdc21e9a_1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bbdc21e9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c6fbc052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c6fbc0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c6fbc05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bc6fbc0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0661ee9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a0661ee9e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c6fbc0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bc6fbc052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c6fbc0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bc6fbc05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0661ee9e_2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0661ee9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dk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 amt="7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000" y="2028092"/>
            <a:ext cx="6005700" cy="2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chemeClr val="accent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8308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bg>
      <p:bgPr>
        <a:solidFill>
          <a:schemeClr val="accent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2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9" name="Google Shape;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1535113" y="3733800"/>
            <a:ext cx="91440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8308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535113" y="3733800"/>
            <a:ext cx="91440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1875" y="1114541"/>
            <a:ext cx="6502500" cy="4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6513" y="5728137"/>
            <a:ext cx="2446800" cy="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6"/>
          <p:cNvCxnSpPr/>
          <p:nvPr/>
        </p:nvCxnSpPr>
        <p:spPr>
          <a:xfrm>
            <a:off x="3352800" y="3598985"/>
            <a:ext cx="5460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6513" y="5728137"/>
            <a:ext cx="2446800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/>
        </p:nvSpPr>
        <p:spPr>
          <a:xfrm>
            <a:off x="1524000" y="1991019"/>
            <a:ext cx="91440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Thank You</a:t>
            </a:r>
            <a:endParaRPr sz="9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1524000" y="3732552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accusoft.com      |      +1 800 875 7009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 amt="7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1524" y="5728137"/>
            <a:ext cx="2446800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/>
        </p:nvSpPr>
        <p:spPr>
          <a:xfrm>
            <a:off x="1524000" y="3732552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</a:pPr>
            <a:r>
              <a:rPr lang="en-US" sz="2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accusoft.com      |      +1 800 875 7009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74" name="Google Shape;74;p17"/>
          <p:cNvCxnSpPr/>
          <p:nvPr/>
        </p:nvCxnSpPr>
        <p:spPr>
          <a:xfrm>
            <a:off x="3352800" y="3598985"/>
            <a:ext cx="5460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5" name="Google Shape;75;p17"/>
          <p:cNvSpPr txBox="1"/>
          <p:nvPr/>
        </p:nvSpPr>
        <p:spPr>
          <a:xfrm>
            <a:off x="1524000" y="1991019"/>
            <a:ext cx="91440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Thank You</a:t>
            </a:r>
            <a:endParaRPr sz="90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838200" y="1825625"/>
            <a:ext cx="10515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ctrTitle"/>
          </p:nvPr>
        </p:nvSpPr>
        <p:spPr>
          <a:xfrm>
            <a:off x="1524000" y="2637065"/>
            <a:ext cx="91440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1524000" y="1663908"/>
            <a:ext cx="9144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1524000" y="3722236"/>
            <a:ext cx="91440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838199" y="1843791"/>
            <a:ext cx="49479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 b="5867" l="0" r="0" t="6289"/>
          <a:stretch/>
        </p:blipFill>
        <p:spPr>
          <a:xfrm>
            <a:off x="6100698" y="1843791"/>
            <a:ext cx="5253000" cy="3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838200" y="1825625"/>
            <a:ext cx="5181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6172200" y="1825625"/>
            <a:ext cx="5181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838200" y="1825625"/>
            <a:ext cx="5181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5"/>
          <p:cNvSpPr/>
          <p:nvPr>
            <p:ph idx="2" type="pic"/>
          </p:nvPr>
        </p:nvSpPr>
        <p:spPr>
          <a:xfrm>
            <a:off x="6196013" y="1825625"/>
            <a:ext cx="51579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>
            <p:ph idx="2" type="pic"/>
          </p:nvPr>
        </p:nvSpPr>
        <p:spPr>
          <a:xfrm>
            <a:off x="0" y="0"/>
            <a:ext cx="5996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6172200" y="1825625"/>
            <a:ext cx="51816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6172200" y="365125"/>
            <a:ext cx="518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>
            <p:ph idx="2" type="pic"/>
          </p:nvPr>
        </p:nvSpPr>
        <p:spPr>
          <a:xfrm>
            <a:off x="838200" y="1055566"/>
            <a:ext cx="1828800" cy="1828800"/>
          </a:xfrm>
          <a:prstGeom prst="rect">
            <a:avLst/>
          </a:prstGeom>
          <a:blipFill rotWithShape="1">
            <a:blip r:embed="rId2">
              <a:alphaModFix amt="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7"/>
          <p:cNvSpPr/>
          <p:nvPr>
            <p:ph idx="3" type="pic"/>
          </p:nvPr>
        </p:nvSpPr>
        <p:spPr>
          <a:xfrm>
            <a:off x="9525000" y="3164500"/>
            <a:ext cx="1828800" cy="1828800"/>
          </a:xfrm>
          <a:prstGeom prst="rect">
            <a:avLst/>
          </a:prstGeom>
          <a:blipFill rotWithShape="1">
            <a:blip r:embed="rId3">
              <a:alphaModFix amt="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2203450" y="2133357"/>
            <a:ext cx="77376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00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21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2418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8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623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body"/>
          </p:nvPr>
        </p:nvSpPr>
        <p:spPr>
          <a:xfrm>
            <a:off x="2203451" y="4208585"/>
            <a:ext cx="7321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00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21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2418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8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623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•"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000" y="2028092"/>
            <a:ext cx="6005700" cy="2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2" name="Google Shape;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"/>
          <p:cNvSpPr txBox="1"/>
          <p:nvPr>
            <p:ph idx="1" type="body"/>
          </p:nvPr>
        </p:nvSpPr>
        <p:spPr>
          <a:xfrm>
            <a:off x="1535113" y="3733800"/>
            <a:ext cx="91440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solidFill>
          <a:schemeClr val="accent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298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bg>
      <p:bgPr>
        <a:solidFill>
          <a:schemeClr val="accent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535113" y="3733800"/>
            <a:ext cx="91440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8308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0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0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b="0" i="0" sz="6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1986" y="6002214"/>
            <a:ext cx="23868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535113" y="3733800"/>
            <a:ext cx="91440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image" Target="../media/image1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1">
            <a:alphaModFix amt="3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0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838200" y="1825625"/>
            <a:ext cx="10515600" cy="3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717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66845" y="5728137"/>
            <a:ext cx="2446800" cy="961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41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15" Type="http://schemas.openxmlformats.org/officeDocument/2006/relationships/image" Target="../media/image30.png"/><Relationship Id="rId14" Type="http://schemas.openxmlformats.org/officeDocument/2006/relationships/image" Target="../media/image38.png"/><Relationship Id="rId16" Type="http://schemas.openxmlformats.org/officeDocument/2006/relationships/image" Target="../media/image3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3.gif"/><Relationship Id="rId5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ctrTitle"/>
          </p:nvPr>
        </p:nvSpPr>
        <p:spPr>
          <a:xfrm>
            <a:off x="1535723" y="2093913"/>
            <a:ext cx="9144000" cy="14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Dev    ps</a:t>
            </a:r>
            <a:endParaRPr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401643" y="4565550"/>
            <a:ext cx="4074300" cy="20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Michael Irigoyen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Software Engineer III</a:t>
            </a:r>
            <a:endParaRPr sz="1800"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Team Trogdor</a:t>
            </a:r>
            <a:endParaRPr sz="1800"/>
          </a:p>
          <a:p>
            <a:pPr indent="-508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mirigoyen@accusoft.com</a:t>
            </a:r>
            <a:endParaRPr sz="1800"/>
          </a:p>
        </p:txBody>
      </p:sp>
      <p:pic>
        <p:nvPicPr>
          <p:cNvPr descr="loop.png"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200" y="2521362"/>
            <a:ext cx="619925" cy="6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09 at 10.58.26 PM.png"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375" y="-1452700"/>
            <a:ext cx="12426750" cy="90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 txBox="1"/>
          <p:nvPr/>
        </p:nvSpPr>
        <p:spPr>
          <a:xfrm>
            <a:off x="6361625" y="3273200"/>
            <a:ext cx="5211900" cy="2450100"/>
          </a:xfrm>
          <a:prstGeom prst="rect">
            <a:avLst/>
          </a:prstGeom>
          <a:solidFill>
            <a:srgbClr val="000000">
              <a:alpha val="731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DevOps</a:t>
            </a:r>
            <a:r>
              <a:rPr b="1" lang="en-US" sz="4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silos are bad and you should feel bad!</a:t>
            </a:r>
            <a:endParaRPr b="1" sz="4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838200" y="1011025"/>
            <a:ext cx="5986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What DevOps is not...</a:t>
            </a:r>
            <a:endParaRPr b="1" sz="477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0" i="0" lang="en-US" sz="197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endParaRPr/>
          </a:p>
        </p:txBody>
      </p:sp>
      <p:grpSp>
        <p:nvGrpSpPr>
          <p:cNvPr id="191" name="Google Shape;191;p38"/>
          <p:cNvGrpSpPr/>
          <p:nvPr/>
        </p:nvGrpSpPr>
        <p:grpSpPr>
          <a:xfrm>
            <a:off x="5490150" y="922556"/>
            <a:ext cx="6476217" cy="5364844"/>
            <a:chOff x="4995250" y="642231"/>
            <a:chExt cx="6476217" cy="5364844"/>
          </a:xfrm>
        </p:grpSpPr>
        <p:sp>
          <p:nvSpPr>
            <p:cNvPr id="192" name="Google Shape;192;p38"/>
            <p:cNvSpPr/>
            <p:nvPr/>
          </p:nvSpPr>
          <p:spPr>
            <a:xfrm>
              <a:off x="8979366" y="642231"/>
              <a:ext cx="2492100" cy="24921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8"/>
            <p:cNvSpPr/>
            <p:nvPr/>
          </p:nvSpPr>
          <p:spPr>
            <a:xfrm>
              <a:off x="6015452" y="3514975"/>
              <a:ext cx="2492100" cy="2492100"/>
            </a:xfrm>
            <a:prstGeom prst="ellipse">
              <a:avLst/>
            </a:prstGeom>
            <a:noFill/>
            <a:ln cap="flat" cmpd="sng" w="762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8"/>
            <p:cNvSpPr txBox="1"/>
            <p:nvPr/>
          </p:nvSpPr>
          <p:spPr>
            <a:xfrm>
              <a:off x="5590891" y="2546507"/>
              <a:ext cx="13008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4"/>
                  </a:solidFill>
                  <a:latin typeface="Hind"/>
                  <a:ea typeface="Hind"/>
                  <a:cs typeface="Hind"/>
                  <a:sym typeface="Hind"/>
                </a:rPr>
                <a:t>Development</a:t>
              </a:r>
              <a:endParaRPr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5" name="Google Shape;195;p38"/>
            <p:cNvSpPr txBox="1"/>
            <p:nvPr/>
          </p:nvSpPr>
          <p:spPr>
            <a:xfrm>
              <a:off x="7036489" y="4585219"/>
              <a:ext cx="4500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5"/>
                  </a:solidFill>
                  <a:latin typeface="Hind"/>
                  <a:ea typeface="Hind"/>
                  <a:cs typeface="Hind"/>
                  <a:sym typeface="Hind"/>
                </a:rPr>
                <a:t>QA</a:t>
              </a:r>
              <a:endParaRPr>
                <a:solidFill>
                  <a:schemeClr val="accent5"/>
                </a:solidFill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6" name="Google Shape;196;p38"/>
            <p:cNvSpPr txBox="1"/>
            <p:nvPr/>
          </p:nvSpPr>
          <p:spPr>
            <a:xfrm>
              <a:off x="9615355" y="1712475"/>
              <a:ext cx="13008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2"/>
                  </a:solidFill>
                  <a:latin typeface="Hind"/>
                  <a:ea typeface="Hind"/>
                  <a:cs typeface="Hind"/>
                  <a:sym typeface="Hind"/>
                </a:rPr>
                <a:t>Operations</a:t>
              </a:r>
              <a:endParaRPr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7164030" y="1690909"/>
              <a:ext cx="2492100" cy="2492100"/>
            </a:xfrm>
            <a:prstGeom prst="ellipse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8"/>
            <p:cNvSpPr txBox="1"/>
            <p:nvPr/>
          </p:nvSpPr>
          <p:spPr>
            <a:xfrm>
              <a:off x="8038205" y="2761150"/>
              <a:ext cx="8253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  <a:latin typeface="Hind"/>
                  <a:ea typeface="Hind"/>
                  <a:cs typeface="Hind"/>
                  <a:sym typeface="Hind"/>
                </a:rPr>
                <a:t>DevOps</a:t>
              </a:r>
              <a:endParaRPr>
                <a:solidFill>
                  <a:schemeClr val="accent6"/>
                </a:solidFill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4995250" y="1557794"/>
              <a:ext cx="2492100" cy="24921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38"/>
          <p:cNvSpPr txBox="1"/>
          <p:nvPr>
            <p:ph type="title"/>
          </p:nvPr>
        </p:nvSpPr>
        <p:spPr>
          <a:xfrm>
            <a:off x="838200" y="2015575"/>
            <a:ext cx="46491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lang="en-US" sz="3240"/>
              <a:t>DevOps is </a:t>
            </a:r>
            <a:r>
              <a:rPr b="1" lang="en-US" sz="3240">
                <a:solidFill>
                  <a:schemeClr val="accent4"/>
                </a:solidFill>
              </a:rPr>
              <a:t>not</a:t>
            </a:r>
            <a:r>
              <a:rPr lang="en-US" sz="3240"/>
              <a:t> a siloed entity, working on assumed </a:t>
            </a:r>
            <a:r>
              <a:rPr i="1" lang="en-US" sz="2400"/>
              <a:t>(or communicated)</a:t>
            </a:r>
            <a:r>
              <a:rPr lang="en-US" sz="3240"/>
              <a:t> solutions to bridge the gap between developers/QA and operations staff.</a:t>
            </a:r>
            <a:endParaRPr sz="3240"/>
          </a:p>
        </p:txBody>
      </p:sp>
      <p:grpSp>
        <p:nvGrpSpPr>
          <p:cNvPr id="201" name="Google Shape;201;p38"/>
          <p:cNvGrpSpPr/>
          <p:nvPr/>
        </p:nvGrpSpPr>
        <p:grpSpPr>
          <a:xfrm>
            <a:off x="5778200" y="467625"/>
            <a:ext cx="6188175" cy="5398200"/>
            <a:chOff x="5625800" y="467625"/>
            <a:chExt cx="6188175" cy="5398200"/>
          </a:xfrm>
        </p:grpSpPr>
        <p:cxnSp>
          <p:nvCxnSpPr>
            <p:cNvPr id="202" name="Google Shape;202;p38"/>
            <p:cNvCxnSpPr/>
            <p:nvPr/>
          </p:nvCxnSpPr>
          <p:spPr>
            <a:xfrm>
              <a:off x="5625800" y="1853925"/>
              <a:ext cx="6034500" cy="289500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38"/>
            <p:cNvCxnSpPr/>
            <p:nvPr/>
          </p:nvCxnSpPr>
          <p:spPr>
            <a:xfrm flipH="1">
              <a:off x="6056975" y="467625"/>
              <a:ext cx="5757000" cy="539820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9"/>
          <p:cNvGrpSpPr/>
          <p:nvPr/>
        </p:nvGrpSpPr>
        <p:grpSpPr>
          <a:xfrm>
            <a:off x="8242073" y="2443227"/>
            <a:ext cx="1362692" cy="1119248"/>
            <a:chOff x="8242073" y="2443227"/>
            <a:chExt cx="1362692" cy="1119248"/>
          </a:xfrm>
        </p:grpSpPr>
        <p:sp>
          <p:nvSpPr>
            <p:cNvPr id="209" name="Google Shape;209;p39"/>
            <p:cNvSpPr/>
            <p:nvPr/>
          </p:nvSpPr>
          <p:spPr>
            <a:xfrm>
              <a:off x="8294300" y="2477475"/>
              <a:ext cx="1194000" cy="298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 rot="3501406">
              <a:off x="8134665" y="2842106"/>
              <a:ext cx="1071616" cy="34633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 rot="7204510">
              <a:off x="8650482" y="2820248"/>
              <a:ext cx="1071566" cy="3463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 rot="7202698">
              <a:off x="8644788" y="2604279"/>
              <a:ext cx="497324" cy="55213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39"/>
          <p:cNvSpPr txBox="1"/>
          <p:nvPr>
            <p:ph type="title"/>
          </p:nvPr>
        </p:nvSpPr>
        <p:spPr>
          <a:xfrm>
            <a:off x="838200" y="706225"/>
            <a:ext cx="54942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What is DevOps?</a:t>
            </a:r>
            <a:endParaRPr b="1" sz="477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0" i="0" lang="en-US" sz="197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br>
              <a:rPr b="0" i="0" lang="en-US" sz="395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3240"/>
              <a:t>DevOps is a cultural shift between </a:t>
            </a:r>
            <a:r>
              <a:rPr b="1" lang="en-US" sz="3240">
                <a:solidFill>
                  <a:schemeClr val="accent4"/>
                </a:solidFill>
              </a:rPr>
              <a:t>development</a:t>
            </a:r>
            <a:r>
              <a:rPr lang="en-US" sz="3240"/>
              <a:t>, </a:t>
            </a:r>
            <a:r>
              <a:rPr b="1" lang="en-US" sz="3240">
                <a:solidFill>
                  <a:schemeClr val="accent2"/>
                </a:solidFill>
              </a:rPr>
              <a:t>operations</a:t>
            </a:r>
            <a:r>
              <a:rPr lang="en-US" sz="3240"/>
              <a:t>, and </a:t>
            </a:r>
            <a:r>
              <a:rPr b="1" lang="en-US" sz="3240">
                <a:solidFill>
                  <a:schemeClr val="accent5"/>
                </a:solidFill>
              </a:rPr>
              <a:t>testing</a:t>
            </a:r>
            <a:r>
              <a:rPr lang="en-US" sz="3240"/>
              <a:t>. It emphasizes Quality of Life improvements at all stages of the software delivery process.</a:t>
            </a:r>
            <a:endParaRPr/>
          </a:p>
        </p:txBody>
      </p:sp>
      <p:sp>
        <p:nvSpPr>
          <p:cNvPr id="214" name="Google Shape;214;p39"/>
          <p:cNvSpPr/>
          <p:nvPr/>
        </p:nvSpPr>
        <p:spPr>
          <a:xfrm>
            <a:off x="7470703" y="2445432"/>
            <a:ext cx="2914500" cy="29145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/>
          <p:nvPr/>
        </p:nvSpPr>
        <p:spPr>
          <a:xfrm>
            <a:off x="6620275" y="861725"/>
            <a:ext cx="2914500" cy="2914500"/>
          </a:xfrm>
          <a:prstGeom prst="ellipse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/>
          <p:nvPr/>
        </p:nvSpPr>
        <p:spPr>
          <a:xfrm>
            <a:off x="8294307" y="861725"/>
            <a:ext cx="2914500" cy="2914500"/>
          </a:xfrm>
          <a:prstGeom prst="ellipse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9"/>
          <p:cNvSpPr txBox="1"/>
          <p:nvPr/>
        </p:nvSpPr>
        <p:spPr>
          <a:xfrm>
            <a:off x="6692225" y="2034125"/>
            <a:ext cx="1521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Development</a:t>
            </a:r>
            <a:endParaRPr sz="18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10159000" y="2034125"/>
            <a:ext cx="526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Hind"/>
                <a:ea typeface="Hind"/>
                <a:cs typeface="Hind"/>
                <a:sym typeface="Hind"/>
              </a:rPr>
              <a:t>QA</a:t>
            </a:r>
            <a:endParaRPr sz="1800">
              <a:solidFill>
                <a:schemeClr val="accent5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8167300" y="4137275"/>
            <a:ext cx="15213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Operations</a:t>
            </a:r>
            <a:endParaRPr sz="1800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8424550" y="2562625"/>
            <a:ext cx="1006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DevOps</a:t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838200" y="324375"/>
            <a:ext cx="104403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DevOps Culture</a:t>
            </a:r>
            <a:endParaRPr b="1" sz="477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0" i="0" lang="en-US" sz="197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endParaRPr b="0" i="0" sz="1979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DevOps was started as a </a:t>
            </a:r>
            <a:r>
              <a:rPr b="1" lang="en-US" sz="3600">
                <a:solidFill>
                  <a:schemeClr val="accent5"/>
                </a:solidFill>
              </a:rPr>
              <a:t>grassroots</a:t>
            </a:r>
            <a:r>
              <a:rPr lang="en-US" sz="3600"/>
              <a:t> movement by developers, engineers, and sysadmins</a:t>
            </a:r>
            <a:br>
              <a:rPr lang="en-US" sz="3600"/>
            </a:br>
            <a:endParaRPr sz="3600"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Much of DevOps is modeled around Agile principles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838200" y="24390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Traditional DevOps</a:t>
            </a:r>
            <a:endParaRPr b="1"/>
          </a:p>
        </p:txBody>
      </p:sp>
      <p:sp>
        <p:nvSpPr>
          <p:cNvPr id="231" name="Google Shape;231;p41"/>
          <p:cNvSpPr txBox="1"/>
          <p:nvPr/>
        </p:nvSpPr>
        <p:spPr>
          <a:xfrm>
            <a:off x="922700" y="1356825"/>
            <a:ext cx="51222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Establishes communication between, or combines, the teams involved in the software delivery process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Goal is to establish an environment where releasing your application is quicker and more reliable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Continuous integration/delivery is typically the result of a DevOps culture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Established DevOps culture tends to stagnate 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32" name="Google Shape;232;p41"/>
          <p:cNvGrpSpPr/>
          <p:nvPr/>
        </p:nvGrpSpPr>
        <p:grpSpPr>
          <a:xfrm>
            <a:off x="5915000" y="1698710"/>
            <a:ext cx="5672650" cy="3147990"/>
            <a:chOff x="6148800" y="1638085"/>
            <a:chExt cx="5672650" cy="3147990"/>
          </a:xfrm>
        </p:grpSpPr>
        <p:grpSp>
          <p:nvGrpSpPr>
            <p:cNvPr id="233" name="Google Shape;233;p41"/>
            <p:cNvGrpSpPr/>
            <p:nvPr/>
          </p:nvGrpSpPr>
          <p:grpSpPr>
            <a:xfrm>
              <a:off x="6148800" y="1638085"/>
              <a:ext cx="5672650" cy="3147990"/>
              <a:chOff x="2044350" y="2452035"/>
              <a:chExt cx="5672650" cy="3147990"/>
            </a:xfrm>
          </p:grpSpPr>
          <p:sp>
            <p:nvSpPr>
              <p:cNvPr id="234" name="Google Shape;234;p41"/>
              <p:cNvSpPr/>
              <p:nvPr/>
            </p:nvSpPr>
            <p:spPr>
              <a:xfrm rot="-5400000">
                <a:off x="4597025" y="3912225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1"/>
              <p:cNvSpPr/>
              <p:nvPr/>
            </p:nvSpPr>
            <p:spPr>
              <a:xfrm rot="10800000">
                <a:off x="6029200" y="3912225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41"/>
              <p:cNvSpPr/>
              <p:nvPr/>
            </p:nvSpPr>
            <p:spPr>
              <a:xfrm rot="5400000">
                <a:off x="6029200" y="24772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41"/>
              <p:cNvSpPr/>
              <p:nvPr/>
            </p:nvSpPr>
            <p:spPr>
              <a:xfrm flipH="1" rot="5400000">
                <a:off x="3476550" y="38960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1"/>
              <p:cNvSpPr/>
              <p:nvPr/>
            </p:nvSpPr>
            <p:spPr>
              <a:xfrm flipH="1" rot="10800000">
                <a:off x="2044350" y="38960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1"/>
              <p:cNvSpPr/>
              <p:nvPr/>
            </p:nvSpPr>
            <p:spPr>
              <a:xfrm flipH="1" rot="-5400000">
                <a:off x="2044350" y="246205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1"/>
              <p:cNvSpPr/>
              <p:nvPr/>
            </p:nvSpPr>
            <p:spPr>
              <a:xfrm flipH="1">
                <a:off x="3476550" y="246205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1"/>
              <p:cNvSpPr/>
              <p:nvPr/>
            </p:nvSpPr>
            <p:spPr>
              <a:xfrm>
                <a:off x="4597025" y="24772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1"/>
              <p:cNvSpPr/>
              <p:nvPr/>
            </p:nvSpPr>
            <p:spPr>
              <a:xfrm>
                <a:off x="4597025" y="3928589"/>
                <a:ext cx="567300" cy="236400"/>
              </a:xfrm>
              <a:prstGeom prst="triangle">
                <a:avLst>
                  <a:gd fmla="val 50000" name="adj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1"/>
              <p:cNvSpPr txBox="1"/>
              <p:nvPr/>
            </p:nvSpPr>
            <p:spPr>
              <a:xfrm rot="-2229474">
                <a:off x="2129213" y="2912209"/>
                <a:ext cx="1110074" cy="406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CREATE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4" name="Google Shape;244;p41"/>
              <p:cNvSpPr txBox="1"/>
              <p:nvPr/>
            </p:nvSpPr>
            <p:spPr>
              <a:xfrm rot="2195657">
                <a:off x="3765439" y="2742764"/>
                <a:ext cx="1110133" cy="40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PLAN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5" name="Google Shape;245;p41"/>
              <p:cNvSpPr txBox="1"/>
              <p:nvPr/>
            </p:nvSpPr>
            <p:spPr>
              <a:xfrm rot="2096387">
                <a:off x="6375352" y="2912290"/>
                <a:ext cx="1239883" cy="406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CONFIGURE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6" name="Google Shape;246;p41"/>
              <p:cNvSpPr txBox="1"/>
              <p:nvPr/>
            </p:nvSpPr>
            <p:spPr>
              <a:xfrm rot="-2701764">
                <a:off x="4622693" y="2912216"/>
                <a:ext cx="1239912" cy="406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RELEASE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7" name="Google Shape;247;p41"/>
              <p:cNvSpPr txBox="1"/>
              <p:nvPr/>
            </p:nvSpPr>
            <p:spPr>
              <a:xfrm rot="2324087">
                <a:off x="2186102" y="4796729"/>
                <a:ext cx="1109928" cy="406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VERIFY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8" name="Google Shape;248;p41"/>
              <p:cNvSpPr txBox="1"/>
              <p:nvPr/>
            </p:nvSpPr>
            <p:spPr>
              <a:xfrm rot="-2181723">
                <a:off x="3852030" y="4795315"/>
                <a:ext cx="1110164" cy="406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PACKAGE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49" name="Google Shape;249;p41"/>
              <p:cNvSpPr txBox="1"/>
              <p:nvPr/>
            </p:nvSpPr>
            <p:spPr>
              <a:xfrm rot="-2181884">
                <a:off x="6382826" y="4795310"/>
                <a:ext cx="1224948" cy="406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MONITOR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50" name="Google Shape;250;p41"/>
            <p:cNvSpPr txBox="1"/>
            <p:nvPr/>
          </p:nvSpPr>
          <p:spPr>
            <a:xfrm>
              <a:off x="7134175" y="2969675"/>
              <a:ext cx="11517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DEV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1" name="Google Shape;251;p41"/>
            <p:cNvSpPr txBox="1"/>
            <p:nvPr/>
          </p:nvSpPr>
          <p:spPr>
            <a:xfrm>
              <a:off x="9667825" y="2969675"/>
              <a:ext cx="11517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OPS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838200" y="24390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Traditional DevOps</a:t>
            </a:r>
            <a:endParaRPr b="1"/>
          </a:p>
        </p:txBody>
      </p:sp>
      <p:sp>
        <p:nvSpPr>
          <p:cNvPr id="257" name="Google Shape;257;p42"/>
          <p:cNvSpPr txBox="1"/>
          <p:nvPr/>
        </p:nvSpPr>
        <p:spPr>
          <a:xfrm>
            <a:off x="922700" y="1356825"/>
            <a:ext cx="51222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Establishes communication between, or combines, the teams involved in the software delivery process</a:t>
            </a:r>
            <a:endParaRPr sz="24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Goal is to establish an environment where releasing your application is quicker and more reliable</a:t>
            </a:r>
            <a:endParaRPr sz="24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Continuous integration/delivery is typically the result of a DevOps culture</a:t>
            </a:r>
            <a:endParaRPr sz="24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Established DevOps culture tends to stagnate 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58" name="Google Shape;258;p42"/>
          <p:cNvGrpSpPr/>
          <p:nvPr/>
        </p:nvGrpSpPr>
        <p:grpSpPr>
          <a:xfrm>
            <a:off x="5915000" y="1698710"/>
            <a:ext cx="5672650" cy="3147990"/>
            <a:chOff x="6148800" y="1638085"/>
            <a:chExt cx="5672650" cy="3147990"/>
          </a:xfrm>
        </p:grpSpPr>
        <p:grpSp>
          <p:nvGrpSpPr>
            <p:cNvPr id="259" name="Google Shape;259;p42"/>
            <p:cNvGrpSpPr/>
            <p:nvPr/>
          </p:nvGrpSpPr>
          <p:grpSpPr>
            <a:xfrm>
              <a:off x="6148800" y="1638085"/>
              <a:ext cx="5672650" cy="3147990"/>
              <a:chOff x="2044350" y="2452035"/>
              <a:chExt cx="5672650" cy="3147990"/>
            </a:xfrm>
          </p:grpSpPr>
          <p:sp>
            <p:nvSpPr>
              <p:cNvPr id="260" name="Google Shape;260;p42"/>
              <p:cNvSpPr/>
              <p:nvPr/>
            </p:nvSpPr>
            <p:spPr>
              <a:xfrm rot="-5400000">
                <a:off x="4597025" y="3912225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42"/>
              <p:cNvSpPr/>
              <p:nvPr/>
            </p:nvSpPr>
            <p:spPr>
              <a:xfrm rot="10800000">
                <a:off x="6029200" y="3912225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2"/>
              <p:cNvSpPr/>
              <p:nvPr/>
            </p:nvSpPr>
            <p:spPr>
              <a:xfrm rot="5400000">
                <a:off x="6029200" y="24772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 flipH="1" rot="5400000">
                <a:off x="3476550" y="38960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 flipH="1" rot="10800000">
                <a:off x="2044350" y="38960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2"/>
              <p:cNvSpPr/>
              <p:nvPr/>
            </p:nvSpPr>
            <p:spPr>
              <a:xfrm flipH="1" rot="-5400000">
                <a:off x="2044350" y="246205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42"/>
              <p:cNvSpPr/>
              <p:nvPr/>
            </p:nvSpPr>
            <p:spPr>
              <a:xfrm flipH="1">
                <a:off x="3476550" y="246205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>
                <a:off x="4597025" y="2477200"/>
                <a:ext cx="1687800" cy="1687800"/>
              </a:xfrm>
              <a:prstGeom prst="bentArrow">
                <a:avLst>
                  <a:gd fmla="val 33550" name="adj1"/>
                  <a:gd fmla="val 16775" name="adj2"/>
                  <a:gd fmla="val 14296" name="adj3"/>
                  <a:gd fmla="val 87500" name="adj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>
                <a:off x="4597025" y="3928589"/>
                <a:ext cx="567300" cy="236400"/>
              </a:xfrm>
              <a:prstGeom prst="triangle">
                <a:avLst>
                  <a:gd fmla="val 50000" name="adj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2"/>
              <p:cNvSpPr txBox="1"/>
              <p:nvPr/>
            </p:nvSpPr>
            <p:spPr>
              <a:xfrm rot="-2229474">
                <a:off x="2129213" y="2912209"/>
                <a:ext cx="1110074" cy="406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CREATE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0" name="Google Shape;270;p42"/>
              <p:cNvSpPr txBox="1"/>
              <p:nvPr/>
            </p:nvSpPr>
            <p:spPr>
              <a:xfrm rot="2195657">
                <a:off x="3765439" y="2742764"/>
                <a:ext cx="1110133" cy="40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PLAN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1" name="Google Shape;271;p42"/>
              <p:cNvSpPr txBox="1"/>
              <p:nvPr/>
            </p:nvSpPr>
            <p:spPr>
              <a:xfrm rot="2096387">
                <a:off x="6375352" y="2912290"/>
                <a:ext cx="1239883" cy="406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CONFIGURE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2" name="Google Shape;272;p42"/>
              <p:cNvSpPr txBox="1"/>
              <p:nvPr/>
            </p:nvSpPr>
            <p:spPr>
              <a:xfrm rot="-2701764">
                <a:off x="4622693" y="2912216"/>
                <a:ext cx="1239912" cy="406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RELEASE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3" name="Google Shape;273;p42"/>
              <p:cNvSpPr txBox="1"/>
              <p:nvPr/>
            </p:nvSpPr>
            <p:spPr>
              <a:xfrm rot="2324087">
                <a:off x="2186102" y="4796729"/>
                <a:ext cx="1109928" cy="406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VERIFY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4" name="Google Shape;274;p42"/>
              <p:cNvSpPr txBox="1"/>
              <p:nvPr/>
            </p:nvSpPr>
            <p:spPr>
              <a:xfrm rot="-2181723">
                <a:off x="3852030" y="4795315"/>
                <a:ext cx="1110164" cy="406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PACKAGE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275" name="Google Shape;275;p42"/>
              <p:cNvSpPr txBox="1"/>
              <p:nvPr/>
            </p:nvSpPr>
            <p:spPr>
              <a:xfrm rot="-2181884">
                <a:off x="6382826" y="4795310"/>
                <a:ext cx="1224948" cy="406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MONITOR</a:t>
                </a:r>
                <a:endParaRPr b="1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  <p:sp>
          <p:nvSpPr>
            <p:cNvPr id="276" name="Google Shape;276;p42"/>
            <p:cNvSpPr txBox="1"/>
            <p:nvPr/>
          </p:nvSpPr>
          <p:spPr>
            <a:xfrm>
              <a:off x="7134175" y="2969675"/>
              <a:ext cx="11517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DEV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7" name="Google Shape;277;p42"/>
            <p:cNvSpPr txBox="1"/>
            <p:nvPr/>
          </p:nvSpPr>
          <p:spPr>
            <a:xfrm>
              <a:off x="9667825" y="2969675"/>
              <a:ext cx="11517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OPS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124064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901307" y="2947331"/>
            <a:ext cx="8383200" cy="3167700"/>
          </a:xfrm>
          <a:prstGeom prst="rect">
            <a:avLst/>
          </a:prstGeom>
          <a:solidFill>
            <a:srgbClr val="000000">
              <a:alpha val="731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DevOps needs buy-in from Managers, Project Managers, and/or Executives to be successful.</a:t>
            </a:r>
            <a:endParaRPr b="1" sz="4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838200" y="24390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Why does traditional DevOps stagnate?</a:t>
            </a:r>
            <a:endParaRPr b="1"/>
          </a:p>
        </p:txBody>
      </p:sp>
      <p:sp>
        <p:nvSpPr>
          <p:cNvPr id="289" name="Google Shape;289;p44"/>
          <p:cNvSpPr txBox="1"/>
          <p:nvPr/>
        </p:nvSpPr>
        <p:spPr>
          <a:xfrm>
            <a:off x="922700" y="1475650"/>
            <a:ext cx="10363800" cy="4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DevOps related stories often deprioritized over product features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It becomes harder for Project Managers to visualize the benefits of DevOps-related tasks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Continuous Integration/Delivery is established and functioning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Short-term ROI becomes habit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Agile states you should do the</a:t>
            </a:r>
            <a:b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minimum to meet acceptance</a:t>
            </a:r>
            <a:b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criteria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90" name="Google Shape;290;p44"/>
          <p:cNvGrpSpPr/>
          <p:nvPr/>
        </p:nvGrpSpPr>
        <p:grpSpPr>
          <a:xfrm>
            <a:off x="6219800" y="3358075"/>
            <a:ext cx="5238750" cy="2472925"/>
            <a:chOff x="3485225" y="1446775"/>
            <a:chExt cx="5238750" cy="2472925"/>
          </a:xfrm>
        </p:grpSpPr>
        <p:pic>
          <p:nvPicPr>
            <p:cNvPr id="291" name="Google Shape;29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85225" y="1446775"/>
              <a:ext cx="5238750" cy="219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44"/>
            <p:cNvSpPr txBox="1"/>
            <p:nvPr/>
          </p:nvSpPr>
          <p:spPr>
            <a:xfrm>
              <a:off x="7328675" y="3589400"/>
              <a:ext cx="1395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Questrial"/>
                  <a:ea typeface="Questrial"/>
                  <a:cs typeface="Questrial"/>
                  <a:sym typeface="Questrial"/>
                </a:rPr>
                <a:t>http://xkcd.com/974/</a:t>
              </a:r>
              <a:endParaRPr sz="10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ctrTitle"/>
          </p:nvPr>
        </p:nvSpPr>
        <p:spPr>
          <a:xfrm>
            <a:off x="1523998" y="2691588"/>
            <a:ext cx="9144000" cy="14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Dev    ps</a:t>
            </a:r>
            <a:endParaRPr/>
          </a:p>
        </p:txBody>
      </p:sp>
      <p:pic>
        <p:nvPicPr>
          <p:cNvPr descr="loop.png"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475" y="3119037"/>
            <a:ext cx="619925" cy="6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838200" y="706225"/>
            <a:ext cx="107694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What is Continuous DevOps?</a:t>
            </a:r>
            <a:endParaRPr b="1" sz="477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0" i="0" lang="en-US" sz="197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br>
              <a:rPr b="0" i="0" lang="en-US" sz="3959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Continuous DevOps is the natural</a:t>
            </a:r>
            <a:r>
              <a:rPr lang="en-US" sz="3200"/>
              <a:t> progression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of </a:t>
            </a:r>
            <a:r>
              <a:rPr lang="en-US" sz="3200"/>
              <a:t>DevOps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culture which </a:t>
            </a:r>
            <a:r>
              <a:rPr lang="en-US" sz="3200"/>
              <a:t>accentuates </a:t>
            </a:r>
            <a:r>
              <a:rPr b="1" lang="en-US" sz="3200">
                <a:solidFill>
                  <a:schemeClr val="accent4"/>
                </a:solidFill>
              </a:rPr>
              <a:t>prioritizing</a:t>
            </a:r>
            <a:r>
              <a:rPr lang="en-US" sz="3200"/>
              <a:t> the improvement of the development pipeline </a:t>
            </a:r>
            <a:r>
              <a:rPr b="1" lang="en-US" sz="3200">
                <a:solidFill>
                  <a:schemeClr val="accent5"/>
                </a:solidFill>
              </a:rPr>
              <a:t>proactively</a:t>
            </a:r>
            <a:r>
              <a:rPr lang="en-US" sz="3200"/>
              <a:t> while working on other related tasks.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0" y="691963"/>
            <a:ext cx="3324507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>
            <p:ph type="title"/>
          </p:nvPr>
        </p:nvSpPr>
        <p:spPr>
          <a:xfrm>
            <a:off x="5087900" y="513400"/>
            <a:ext cx="6275400" cy="54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About Me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Michael Irigoyen.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UI/UX design for 15+ years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PHP for 13+ years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JS/ES for 10+ years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Node.js for 2+ years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/>
        </p:nvSpPr>
        <p:spPr>
          <a:xfrm>
            <a:off x="666225" y="369675"/>
            <a:ext cx="13437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0">
                <a:solidFill>
                  <a:schemeClr val="accent2"/>
                </a:solidFill>
              </a:rPr>
              <a:t>“</a:t>
            </a:r>
            <a:endParaRPr b="1" sz="18000">
              <a:solidFill>
                <a:schemeClr val="accent2"/>
              </a:solidFill>
            </a:endParaRPr>
          </a:p>
        </p:txBody>
      </p:sp>
      <p:sp>
        <p:nvSpPr>
          <p:cNvPr id="309" name="Google Shape;309;p47"/>
          <p:cNvSpPr txBox="1"/>
          <p:nvPr>
            <p:ph type="ctrTitle"/>
          </p:nvPr>
        </p:nvSpPr>
        <p:spPr>
          <a:xfrm>
            <a:off x="1840525" y="773324"/>
            <a:ext cx="9144000" cy="4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me six hours to chop down a tree and I will spend the first four sharpening the axe.</a:t>
            </a:r>
            <a:endParaRPr/>
          </a:p>
        </p:txBody>
      </p:sp>
      <p:sp>
        <p:nvSpPr>
          <p:cNvPr id="310" name="Google Shape;310;p47"/>
          <p:cNvSpPr txBox="1"/>
          <p:nvPr/>
        </p:nvSpPr>
        <p:spPr>
          <a:xfrm>
            <a:off x="7821825" y="4874750"/>
            <a:ext cx="4439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Unknown</a:t>
            </a:r>
            <a:endParaRPr sz="36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8557050" y="3157425"/>
            <a:ext cx="13437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0">
                <a:solidFill>
                  <a:schemeClr val="accent2"/>
                </a:solidFill>
              </a:rPr>
              <a:t>”</a:t>
            </a:r>
            <a:endParaRPr b="1" sz="18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838200" y="706225"/>
            <a:ext cx="107694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Sharpening the Axe</a:t>
            </a:r>
            <a:br>
              <a:rPr b="1" lang="en-US" sz="4770"/>
            </a:br>
            <a:endParaRPr sz="24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Char char="●"/>
            </a:pPr>
            <a:r>
              <a:rPr lang="en-US" sz="3600"/>
              <a:t>Employ toolsets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/>
              <a:t>Automate processes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/>
              <a:t>Increase confidence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/>
              <a:t>Improve visibility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/>
              <a:t>Utilize retrospectives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</a:pPr>
            <a:r>
              <a:rPr lang="en-US" sz="3600"/>
              <a:t>Prepare for change</a:t>
            </a:r>
            <a:endParaRPr sz="3600"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54" y="1019425"/>
            <a:ext cx="3800197" cy="4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838200" y="706225"/>
            <a:ext cx="107694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Employ Toolsets</a:t>
            </a:r>
            <a:endParaRPr sz="24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●"/>
            </a:pPr>
            <a:r>
              <a:rPr lang="en-US" sz="3000"/>
              <a:t>Tools are a huge part of successful DevOps</a:t>
            </a:r>
            <a:endParaRPr sz="3000"/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Dev Tools:</a:t>
            </a: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Linters, Virtual Environments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QA Tools:</a:t>
            </a: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Static/Dynamic Code Analysis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Ops Tools:</a:t>
            </a: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Job Runners, Notifications</a:t>
            </a:r>
            <a:b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●"/>
            </a:pPr>
            <a:r>
              <a:rPr lang="en-US" sz="3000"/>
              <a:t>Every tool can provide some benefit to all aspects of of the development cycle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09075" y="2766150"/>
            <a:ext cx="11685600" cy="17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There are thousands of tools you can utilize.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/>
              <a:t>(And y</a:t>
            </a:r>
            <a:r>
              <a:rPr lang="en-US" sz="2400"/>
              <a:t>ou probably are using some!)</a:t>
            </a:r>
            <a:endParaRPr sz="2400"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25" y="192525"/>
            <a:ext cx="2773701" cy="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100" y="320850"/>
            <a:ext cx="1897475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275" y="0"/>
            <a:ext cx="3565701" cy="15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6650" y="228825"/>
            <a:ext cx="3036000" cy="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075" y="3721325"/>
            <a:ext cx="674425" cy="15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425" y="1535875"/>
            <a:ext cx="3262525" cy="11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4475" y="1779274"/>
            <a:ext cx="2681391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1400" y="5734350"/>
            <a:ext cx="2991600" cy="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075" y="5472775"/>
            <a:ext cx="3165700" cy="12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0400" y="1613869"/>
            <a:ext cx="3371252" cy="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88375" y="5113225"/>
            <a:ext cx="3323375" cy="174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36325" y="4145106"/>
            <a:ext cx="4138151" cy="140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34188" y="4391439"/>
            <a:ext cx="3323376" cy="91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53213" y="3721325"/>
            <a:ext cx="1738325" cy="1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51"/>
          <p:cNvGrpSpPr/>
          <p:nvPr/>
        </p:nvGrpSpPr>
        <p:grpSpPr>
          <a:xfrm>
            <a:off x="784836" y="4391101"/>
            <a:ext cx="3212099" cy="1371091"/>
            <a:chOff x="152400" y="1799418"/>
            <a:chExt cx="2665200" cy="1137646"/>
          </a:xfrm>
        </p:grpSpPr>
        <p:sp>
          <p:nvSpPr>
            <p:cNvPr id="347" name="Google Shape;347;p51"/>
            <p:cNvSpPr txBox="1"/>
            <p:nvPr/>
          </p:nvSpPr>
          <p:spPr>
            <a:xfrm>
              <a:off x="152400" y="2175064"/>
              <a:ext cx="2665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Noto Sans Symbols"/>
                <a:buNone/>
              </a:pPr>
              <a:r>
                <a:rPr lang="en-US" sz="180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Atom, Docker, ESLint, Framing.js, Git, Githooks, Gulp, HipChat, NPM, Vagrant</a:t>
              </a:r>
              <a:endParaRPr sz="1800"/>
            </a:p>
          </p:txBody>
        </p:sp>
        <p:sp>
          <p:nvSpPr>
            <p:cNvPr id="348" name="Google Shape;348;p51"/>
            <p:cNvSpPr txBox="1"/>
            <p:nvPr/>
          </p:nvSpPr>
          <p:spPr>
            <a:xfrm>
              <a:off x="269284" y="1799418"/>
              <a:ext cx="25482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Noto Sans Symbols"/>
                <a:buNone/>
              </a:pPr>
              <a:r>
                <a:rPr b="1" lang="en-US" sz="2880">
                  <a:solidFill>
                    <a:schemeClr val="accent4"/>
                  </a:solidFill>
                  <a:latin typeface="Questrial"/>
                  <a:ea typeface="Questrial"/>
                  <a:cs typeface="Questrial"/>
                  <a:sym typeface="Questrial"/>
                </a:rPr>
                <a:t>Development</a:t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49" name="Google Shape;349;p51"/>
          <p:cNvGrpSpPr/>
          <p:nvPr/>
        </p:nvGrpSpPr>
        <p:grpSpPr>
          <a:xfrm>
            <a:off x="6793483" y="1378433"/>
            <a:ext cx="3382755" cy="1370946"/>
            <a:chOff x="5562600" y="1197438"/>
            <a:chExt cx="2806800" cy="1137526"/>
          </a:xfrm>
        </p:grpSpPr>
        <p:sp>
          <p:nvSpPr>
            <p:cNvPr id="350" name="Google Shape;350;p51"/>
            <p:cNvSpPr txBox="1"/>
            <p:nvPr/>
          </p:nvSpPr>
          <p:spPr>
            <a:xfrm>
              <a:off x="5562600" y="1565464"/>
              <a:ext cx="2806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Atom, Docker, ESLint, Git, Githooks, HipChat, Locust, Mocha, Selenium, Vagrant</a:t>
              </a:r>
              <a:endParaRPr sz="1800"/>
            </a:p>
          </p:txBody>
        </p:sp>
        <p:sp>
          <p:nvSpPr>
            <p:cNvPr id="351" name="Google Shape;351;p51"/>
            <p:cNvSpPr txBox="1"/>
            <p:nvPr/>
          </p:nvSpPr>
          <p:spPr>
            <a:xfrm>
              <a:off x="5562600" y="1197438"/>
              <a:ext cx="2484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-US" sz="2880">
                  <a:solidFill>
                    <a:schemeClr val="accent5"/>
                  </a:solidFill>
                  <a:latin typeface="Questrial"/>
                  <a:ea typeface="Questrial"/>
                  <a:cs typeface="Questrial"/>
                  <a:sym typeface="Questrial"/>
                </a:rPr>
                <a:t>QA</a:t>
              </a: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352" name="Google Shape;352;p51"/>
          <p:cNvGrpSpPr/>
          <p:nvPr/>
        </p:nvGrpSpPr>
        <p:grpSpPr>
          <a:xfrm>
            <a:off x="8274611" y="4442763"/>
            <a:ext cx="2968769" cy="1370946"/>
            <a:chOff x="6477000" y="2756641"/>
            <a:chExt cx="2463300" cy="1137526"/>
          </a:xfrm>
        </p:grpSpPr>
        <p:sp>
          <p:nvSpPr>
            <p:cNvPr id="353" name="Google Shape;353;p51"/>
            <p:cNvSpPr txBox="1"/>
            <p:nvPr/>
          </p:nvSpPr>
          <p:spPr>
            <a:xfrm>
              <a:off x="6477000" y="3124667"/>
              <a:ext cx="2463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lang="en-US" sz="180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Atom, AWS, Bash, Docker, Git, Gulp, HipChat, TeamCity, Zabbix</a:t>
              </a:r>
              <a:endParaRPr sz="252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4" name="Google Shape;354;p51"/>
            <p:cNvSpPr txBox="1"/>
            <p:nvPr/>
          </p:nvSpPr>
          <p:spPr>
            <a:xfrm>
              <a:off x="6477000" y="2756641"/>
              <a:ext cx="2463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-US" sz="2880">
                  <a:solidFill>
                    <a:schemeClr val="accent1"/>
                  </a:solidFill>
                  <a:latin typeface="Questrial"/>
                  <a:ea typeface="Questrial"/>
                  <a:cs typeface="Questrial"/>
                  <a:sym typeface="Questrial"/>
                </a:rPr>
                <a:t>Operations</a:t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355" name="Google Shape;355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Toolsets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lang="en-US" sz="2400"/>
              <a:t>Team Trogdor</a:t>
            </a:r>
            <a:endParaRPr sz="2400"/>
          </a:p>
        </p:txBody>
      </p:sp>
      <p:grpSp>
        <p:nvGrpSpPr>
          <p:cNvPr id="356" name="Google Shape;356;p51"/>
          <p:cNvGrpSpPr/>
          <p:nvPr/>
        </p:nvGrpSpPr>
        <p:grpSpPr>
          <a:xfrm>
            <a:off x="4008449" y="1959797"/>
            <a:ext cx="4260005" cy="3967264"/>
            <a:chOff x="4008449" y="1959797"/>
            <a:chExt cx="4260005" cy="3967264"/>
          </a:xfrm>
        </p:grpSpPr>
        <p:sp>
          <p:nvSpPr>
            <p:cNvPr id="357" name="Google Shape;357;p51"/>
            <p:cNvSpPr/>
            <p:nvPr/>
          </p:nvSpPr>
          <p:spPr>
            <a:xfrm>
              <a:off x="4442884" y="2620761"/>
              <a:ext cx="3306300" cy="3306300"/>
            </a:xfrm>
            <a:prstGeom prst="ellipse">
              <a:avLst/>
            </a:prstGeom>
            <a:noFill/>
            <a:ln cap="flat" cmpd="sng" w="254000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4008449" y="4509444"/>
              <a:ext cx="1285800" cy="1285800"/>
            </a:xfrm>
            <a:prstGeom prst="ellipse">
              <a:avLst/>
            </a:prstGeom>
            <a:solidFill>
              <a:schemeClr val="accent4"/>
            </a:solidFill>
            <a:ln cap="flat" cmpd="sng" w="508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5430339" y="1959797"/>
              <a:ext cx="1285800" cy="1285800"/>
            </a:xfrm>
            <a:prstGeom prst="ellipse">
              <a:avLst/>
            </a:prstGeom>
            <a:solidFill>
              <a:schemeClr val="accent5"/>
            </a:solidFill>
            <a:ln cap="flat" cmpd="sng" w="508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6982654" y="4538258"/>
              <a:ext cx="1285800" cy="1285800"/>
            </a:xfrm>
            <a:prstGeom prst="ellipse">
              <a:avLst/>
            </a:prstGeom>
            <a:solidFill>
              <a:schemeClr val="accent1"/>
            </a:solidFill>
            <a:ln cap="flat" cmpd="sng" w="508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pic>
          <p:nvPicPr>
            <p:cNvPr id="361" name="Google Shape;361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1588" y="4661738"/>
              <a:ext cx="1019525" cy="101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84236" y="2167111"/>
              <a:ext cx="871175" cy="87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4160" y="4750613"/>
              <a:ext cx="822775" cy="82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51"/>
          <p:cNvSpPr txBox="1"/>
          <p:nvPr/>
        </p:nvSpPr>
        <p:spPr>
          <a:xfrm>
            <a:off x="5031600" y="3931150"/>
            <a:ext cx="21288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Noto Sans Symbols"/>
              <a:buNone/>
            </a:pPr>
            <a:r>
              <a:rPr b="1" lang="en-US"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Node.js</a:t>
            </a:r>
            <a:endParaRPr b="1" sz="1800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Noto Sans Symbols"/>
              <a:buNone/>
            </a:pPr>
            <a:r>
              <a:rPr b="1" lang="en-US" sz="180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Ecosystem</a:t>
            </a:r>
            <a:endParaRPr b="1" sz="1800"/>
          </a:p>
        </p:txBody>
      </p:sp>
      <p:sp>
        <p:nvSpPr>
          <p:cNvPr id="365" name="Google Shape;365;p51"/>
          <p:cNvSpPr txBox="1"/>
          <p:nvPr/>
        </p:nvSpPr>
        <p:spPr>
          <a:xfrm>
            <a:off x="1202000" y="2120525"/>
            <a:ext cx="3020700" cy="132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All these tools used by everyone on the team.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838200" y="417050"/>
            <a:ext cx="10769400" cy="60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Every part of the development cycle can be</a:t>
            </a:r>
            <a:br>
              <a:rPr lang="en-US" sz="3000"/>
            </a:br>
            <a:r>
              <a:rPr lang="en-US" sz="3000"/>
              <a:t>automated in some way</a:t>
            </a:r>
            <a:endParaRPr sz="3000"/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Asset compiling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Test running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Package building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Server deployments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Smoke Testing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Auto-scaling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Health reporting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○"/>
            </a:pPr>
            <a:r>
              <a:rPr lang="en-US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……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1h4s4l.jpg"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2440375"/>
            <a:ext cx="47625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838200" y="315100"/>
            <a:ext cx="8424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Automate Processes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819550" y="596350"/>
            <a:ext cx="10769400" cy="3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Automation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Use Case:</a:t>
            </a:r>
            <a:r>
              <a:rPr lang="en-US" sz="2400"/>
              <a:t> Git Hooks - Team Trogdor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</a:rPr>
              <a:t>Problems</a:t>
            </a:r>
            <a:endParaRPr b="1"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Lots of repos, lots of changes… Hard to track dependency changes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Extremely difficult to stay on top of node module security issues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New code isn’t instantly applied if the node service is already running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5"/>
                </a:solidFill>
              </a:rPr>
              <a:t>Solution</a:t>
            </a:r>
            <a:r>
              <a:rPr lang="en-US" sz="2400">
                <a:solidFill>
                  <a:schemeClr val="accent5"/>
                </a:solidFill>
              </a:rPr>
              <a:t>:</a:t>
            </a:r>
            <a:r>
              <a:rPr lang="en-US" sz="2400"/>
              <a:t> husky </a:t>
            </a:r>
            <a:r>
              <a:rPr lang="en-US" sz="1200"/>
              <a:t>(https://github.com/typicode/husky)</a:t>
            </a:r>
            <a:endParaRPr sz="1200"/>
          </a:p>
        </p:txBody>
      </p:sp>
      <p:sp>
        <p:nvSpPr>
          <p:cNvPr id="378" name="Google Shape;378;p53"/>
          <p:cNvSpPr txBox="1"/>
          <p:nvPr/>
        </p:nvSpPr>
        <p:spPr>
          <a:xfrm>
            <a:off x="789150" y="4332775"/>
            <a:ext cx="10613700" cy="2143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"scripts"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"istanbul cover _mocha --report html"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"security"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"./node_modules/nsp/bin/nsp check"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"prepush"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"npm test &amp;&amp; npm run -s security"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"postmerge"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"git diff-tree -r --name-only --no-commit-id ORIG_HEAD HEAD | grep -E --quiet \"package.json\" &amp;&amp; eval \"npm install &amp;&amp; npm prune\"; npm run restart"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"restart"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"vagrant ssh -c \"sudo docker exec -t dtm bash -c \\\"runner stop workflow-manager; runner start workflow-manager\\\"\" || true"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838200" y="1556950"/>
            <a:ext cx="10769400" cy="4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When you’re confident about your codebase,</a:t>
            </a:r>
            <a:br>
              <a:rPr lang="en-US" sz="3000"/>
            </a:br>
            <a:r>
              <a:rPr lang="en-US" sz="3000"/>
              <a:t>you can deploy more frequently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Make frequent, small, independent,</a:t>
            </a:r>
            <a:br>
              <a:rPr lang="en-US" sz="3000"/>
            </a:br>
            <a:r>
              <a:rPr lang="en-US" sz="3000"/>
              <a:t>and easily testable changes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Identify and fix/remove flaky tests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Constantly be deploying, even if</a:t>
            </a:r>
            <a:br>
              <a:rPr lang="en-US" sz="3000"/>
            </a:br>
            <a:r>
              <a:rPr lang="en-US" sz="3000"/>
              <a:t>those deployments don’t make it</a:t>
            </a:r>
            <a:br>
              <a:rPr lang="en-US" sz="3000"/>
            </a:br>
            <a:r>
              <a:rPr lang="en-US" sz="3000"/>
              <a:t>into production</a:t>
            </a:r>
            <a:endParaRPr sz="3000"/>
          </a:p>
        </p:txBody>
      </p:sp>
      <p:sp>
        <p:nvSpPr>
          <p:cNvPr id="384" name="Google Shape;384;p54"/>
          <p:cNvSpPr txBox="1"/>
          <p:nvPr/>
        </p:nvSpPr>
        <p:spPr>
          <a:xfrm>
            <a:off x="838200" y="713625"/>
            <a:ext cx="8294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Increase Confidence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150" y="2177499"/>
            <a:ext cx="4350075" cy="32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819550" y="205000"/>
            <a:ext cx="10769400" cy="5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Confidence</a:t>
            </a:r>
            <a:r>
              <a:rPr b="1" lang="en-US" sz="4770"/>
              <a:t>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Use Case:</a:t>
            </a:r>
            <a:r>
              <a:rPr lang="en-US" sz="2400"/>
              <a:t> Automated Tests - Team Trogdor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</a:rPr>
              <a:t>Problem</a:t>
            </a:r>
            <a:endParaRPr b="1"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Reports of a third-party dependency intermittently working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</a:rPr>
              <a:t>First Attempt</a:t>
            </a:r>
            <a:endParaRPr b="1" sz="2400"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Increase logging and </a:t>
            </a:r>
            <a:r>
              <a:rPr lang="en-US" sz="2400"/>
              <a:t>notifications</a:t>
            </a:r>
            <a:r>
              <a:rPr lang="en-US" sz="2400"/>
              <a:t> around the dependency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Better... but not ideal because it happens so infrequently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5"/>
                </a:solidFill>
              </a:rPr>
              <a:t>Solution</a:t>
            </a:r>
            <a:endParaRPr b="1"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Automated Tests! </a:t>
            </a:r>
            <a:r>
              <a:rPr lang="en-US" sz="2400"/>
              <a:t>Isolated and began running test every 10 minutes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With extended logging, able to provide plenty of debug info to third-party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Discovered other issues with our system which we were able to harden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Built-in retries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Longer timeouts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838200" y="706225"/>
            <a:ext cx="107694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Improve Visibility</a:t>
            </a:r>
            <a:endParaRPr sz="24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Frequent releases means things are changing constantly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Legacy monitoring tools cannot meet the new challenges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Debugging in production is hard, if not impossible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Storage is cheap: log, log, log!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Create easy access points into logs at problem points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Constantly report status, changes, errors in central locations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/>
          <p:nvPr/>
        </p:nvSpPr>
        <p:spPr>
          <a:xfrm>
            <a:off x="0" y="-55600"/>
            <a:ext cx="12192000" cy="692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urninate Story Points.jpg"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691" y="3664358"/>
            <a:ext cx="4310248" cy="3202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GnhPge.gif" id="133" name="Google Shape;133;p30"/>
          <p:cNvPicPr preferRelativeResize="0"/>
          <p:nvPr/>
        </p:nvPicPr>
        <p:blipFill rotWithShape="1">
          <a:blip r:embed="rId4">
            <a:alphaModFix/>
          </a:blip>
          <a:srcRect b="3315" l="2783" r="2204" t="2486"/>
          <a:stretch/>
        </p:blipFill>
        <p:spPr>
          <a:xfrm>
            <a:off x="7580440" y="-55600"/>
            <a:ext cx="4611559" cy="3428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/>
          <p:nvPr/>
        </p:nvSpPr>
        <p:spPr>
          <a:xfrm rot="-278394">
            <a:off x="5923905" y="979040"/>
            <a:ext cx="2710984" cy="1041442"/>
          </a:xfrm>
          <a:prstGeom prst="homePlat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Dosis"/>
                <a:ea typeface="Dosis"/>
                <a:cs typeface="Dosis"/>
                <a:sym typeface="Dosis"/>
              </a:rPr>
              <a:t>That looks really good coming out of the back of his neck there...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49x1r98a8h5x.png" id="135" name="Google Shape;1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1795">
            <a:off x="267792" y="870529"/>
            <a:ext cx="7089117" cy="463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819550" y="205000"/>
            <a:ext cx="10837200" cy="3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Visibility</a:t>
            </a:r>
            <a:r>
              <a:rPr b="1" lang="en-US" sz="4770"/>
              <a:t>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Product Dashboards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</a:rPr>
              <a:t>Goal</a:t>
            </a:r>
            <a:endParaRPr b="1"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Increase response times on critical issues with the</a:t>
            </a:r>
            <a:br>
              <a:rPr lang="en-US" sz="2400"/>
            </a:br>
            <a:r>
              <a:rPr lang="en-US" sz="2400"/>
              <a:t>application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5"/>
                </a:solidFill>
              </a:rPr>
              <a:t>Solution</a:t>
            </a:r>
            <a:endParaRPr b="1"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Utilize Google Cast device in central meeting space</a:t>
            </a:r>
            <a:endParaRPr sz="2400"/>
          </a:p>
        </p:txBody>
      </p:sp>
      <p:sp>
        <p:nvSpPr>
          <p:cNvPr id="401" name="Google Shape;401;p57"/>
          <p:cNvSpPr txBox="1"/>
          <p:nvPr/>
        </p:nvSpPr>
        <p:spPr>
          <a:xfrm>
            <a:off x="1295200" y="4411725"/>
            <a:ext cx="356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Production Stack Age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Production/QA Stack Health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2" name="Google Shape;402;p57"/>
          <p:cNvSpPr txBox="1"/>
          <p:nvPr/>
        </p:nvSpPr>
        <p:spPr>
          <a:xfrm>
            <a:off x="4941825" y="4411725"/>
            <a:ext cx="356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Project Build Status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Automated Test Status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3239950" y="5116725"/>
            <a:ext cx="356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Open Merge Requests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❖"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Sprint Goals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819550" y="3464200"/>
            <a:ext cx="102684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Built a Node/React app to stream to device when not in use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Display real-time status of metrics we care about</a:t>
            </a:r>
            <a:endParaRPr/>
          </a:p>
        </p:txBody>
      </p:sp>
      <p:grpSp>
        <p:nvGrpSpPr>
          <p:cNvPr id="405" name="Google Shape;405;p57"/>
          <p:cNvGrpSpPr/>
          <p:nvPr/>
        </p:nvGrpSpPr>
        <p:grpSpPr>
          <a:xfrm>
            <a:off x="9066287" y="484350"/>
            <a:ext cx="2403932" cy="3168225"/>
            <a:chOff x="9066287" y="484350"/>
            <a:chExt cx="2403932" cy="3168225"/>
          </a:xfrm>
        </p:grpSpPr>
        <p:grpSp>
          <p:nvGrpSpPr>
            <p:cNvPr id="406" name="Google Shape;406;p57"/>
            <p:cNvGrpSpPr/>
            <p:nvPr/>
          </p:nvGrpSpPr>
          <p:grpSpPr>
            <a:xfrm>
              <a:off x="9066287" y="484350"/>
              <a:ext cx="2403932" cy="3168225"/>
              <a:chOff x="8880075" y="484350"/>
              <a:chExt cx="2571600" cy="3168225"/>
            </a:xfrm>
          </p:grpSpPr>
          <p:grpSp>
            <p:nvGrpSpPr>
              <p:cNvPr id="407" name="Google Shape;407;p57"/>
              <p:cNvGrpSpPr/>
              <p:nvPr/>
            </p:nvGrpSpPr>
            <p:grpSpPr>
              <a:xfrm>
                <a:off x="8880075" y="484350"/>
                <a:ext cx="2571600" cy="2991425"/>
                <a:chOff x="6792850" y="1276375"/>
                <a:chExt cx="2571600" cy="2991425"/>
              </a:xfrm>
            </p:grpSpPr>
            <p:sp>
              <p:nvSpPr>
                <p:cNvPr id="408" name="Google Shape;408;p57"/>
                <p:cNvSpPr/>
                <p:nvPr/>
              </p:nvSpPr>
              <p:spPr>
                <a:xfrm>
                  <a:off x="8078650" y="2273575"/>
                  <a:ext cx="1285800" cy="1994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57"/>
                <p:cNvSpPr/>
                <p:nvPr/>
              </p:nvSpPr>
              <p:spPr>
                <a:xfrm>
                  <a:off x="6792850" y="3270600"/>
                  <a:ext cx="1285800" cy="997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57"/>
                <p:cNvSpPr/>
                <p:nvPr/>
              </p:nvSpPr>
              <p:spPr>
                <a:xfrm>
                  <a:off x="6792850" y="2273575"/>
                  <a:ext cx="1285800" cy="997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57"/>
                <p:cNvSpPr/>
                <p:nvPr/>
              </p:nvSpPr>
              <p:spPr>
                <a:xfrm>
                  <a:off x="8078650" y="1276375"/>
                  <a:ext cx="1285800" cy="997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57"/>
                <p:cNvSpPr/>
                <p:nvPr/>
              </p:nvSpPr>
              <p:spPr>
                <a:xfrm>
                  <a:off x="6792850" y="1276375"/>
                  <a:ext cx="1285800" cy="997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57"/>
                <p:cNvSpPr/>
                <p:nvPr/>
              </p:nvSpPr>
              <p:spPr>
                <a:xfrm>
                  <a:off x="7957525" y="3363775"/>
                  <a:ext cx="232800" cy="3261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57"/>
                <p:cNvSpPr/>
                <p:nvPr/>
              </p:nvSpPr>
              <p:spPr>
                <a:xfrm rot="2700000">
                  <a:off x="7723490" y="2005353"/>
                  <a:ext cx="563423" cy="36189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57"/>
                <p:cNvSpPr/>
                <p:nvPr/>
              </p:nvSpPr>
              <p:spPr>
                <a:xfrm>
                  <a:off x="8460675" y="2273575"/>
                  <a:ext cx="792000" cy="111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6" name="Google Shape;416;p57"/>
              <p:cNvSpPr/>
              <p:nvPr/>
            </p:nvSpPr>
            <p:spPr>
              <a:xfrm>
                <a:off x="10594500" y="3307875"/>
                <a:ext cx="447300" cy="344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7" name="Google Shape;417;p57"/>
              <p:cNvCxnSpPr>
                <a:stCxn id="416" idx="0"/>
                <a:endCxn id="416" idx="1"/>
              </p:cNvCxnSpPr>
              <p:nvPr/>
            </p:nvCxnSpPr>
            <p:spPr>
              <a:xfrm>
                <a:off x="10818150" y="3307875"/>
                <a:ext cx="0" cy="17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18" name="Google Shape;418;p57"/>
            <p:cNvCxnSpPr>
              <a:endCxn id="413" idx="0"/>
            </p:cNvCxnSpPr>
            <p:nvPr/>
          </p:nvCxnSpPr>
          <p:spPr>
            <a:xfrm flipH="1">
              <a:off x="10263836" y="1714350"/>
              <a:ext cx="4500" cy="857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57"/>
            <p:cNvCxnSpPr>
              <a:stCxn id="413" idx="2"/>
            </p:cNvCxnSpPr>
            <p:nvPr/>
          </p:nvCxnSpPr>
          <p:spPr>
            <a:xfrm flipH="1">
              <a:off x="10259036" y="2897850"/>
              <a:ext cx="4800" cy="575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70206_125401.jpg" id="424" name="Google Shape;4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04800"/>
            <a:ext cx="12191999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838200" y="706225"/>
            <a:ext cx="7408200" cy="52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Retros are a place to promote</a:t>
            </a:r>
            <a:br>
              <a:rPr lang="en-US" sz="3000"/>
            </a:br>
            <a:r>
              <a:rPr lang="en-US" sz="3000">
                <a:solidFill>
                  <a:schemeClr val="accent1"/>
                </a:solidFill>
              </a:rPr>
              <a:t>continuous</a:t>
            </a:r>
            <a:r>
              <a:rPr lang="en-US" sz="3000"/>
              <a:t> improvement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You’re already discussing how to</a:t>
            </a:r>
            <a:br>
              <a:rPr lang="en-US" sz="3000"/>
            </a:br>
            <a:r>
              <a:rPr lang="en-US" sz="3000"/>
              <a:t>advance as a team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Determine how to boost your CI/CD processes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Examine changing or adding tools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Develop strategies for eliminating</a:t>
            </a:r>
            <a:br>
              <a:rPr lang="en-US" sz="3000"/>
            </a:br>
            <a:r>
              <a:rPr lang="en-US" sz="3000"/>
              <a:t>technical debt</a:t>
            </a:r>
            <a:endParaRPr sz="3000"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225" y="165175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/>
        </p:nvSpPr>
        <p:spPr>
          <a:xfrm>
            <a:off x="838200" y="491200"/>
            <a:ext cx="7858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Utilize Retrospectives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819550" y="205000"/>
            <a:ext cx="10837200" cy="58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Retrospectives</a:t>
            </a:r>
            <a:r>
              <a:rPr b="1" lang="en-US" sz="4770"/>
              <a:t>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Reducing Technical Debt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</a:rPr>
              <a:t>Where does technical debt come from?</a:t>
            </a:r>
            <a:endParaRPr b="1"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Not defining best practices across the team (or adhering to them)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Inexperienced with technologies in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Rushing prototype code into feature code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5"/>
                </a:solidFill>
              </a:rPr>
              <a:t>Our Strategy: </a:t>
            </a:r>
            <a:r>
              <a:rPr lang="en-US" sz="2400"/>
              <a:t>Quarterly Hack-a-thons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Two/three days of do-whatever-you-want time, as long as it can benefit your team/company in some way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Time to explore new technologies/brush up on ones you’re using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Attack known technical debt that may not be addressed in a timely manner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 teams come together to share what they did and what they learned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819550" y="676525"/>
            <a:ext cx="10837200" cy="5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Retrospectives at Accusoft</a:t>
            </a:r>
            <a:endParaRPr b="1" sz="47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Hack-a-thon Examples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CSS style reference website for our UI developers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Exploring React/Redux for event driven web applications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Programming a drone to react to TeamCity build failures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Migrating microservices into a new framework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Log analyzer and visualizer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Cross-technology query engine (for querying MySQL and DynamoDB)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Log generating middleware for systems that don’t provide good logs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Visibility dashboards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838200" y="1380875"/>
            <a:ext cx="107694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Prepare design documents for new features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Write small, functional, and easily testable code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Make smart coding decisions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●"/>
            </a:pPr>
            <a:r>
              <a:rPr lang="en-US" sz="3000"/>
              <a:t>Consider c</a:t>
            </a:r>
            <a:r>
              <a:rPr lang="en-US" sz="3000"/>
              <a:t>onsolidating programming</a:t>
            </a:r>
            <a:br>
              <a:rPr lang="en-US" sz="3000"/>
            </a:br>
            <a:r>
              <a:rPr lang="en-US" sz="3000"/>
              <a:t>languages across delivery borders so</a:t>
            </a:r>
            <a:br>
              <a:rPr lang="en-US" sz="3000"/>
            </a:br>
            <a:r>
              <a:rPr lang="en-US" sz="3000"/>
              <a:t>anyone can attack any problem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Avoid using prototyped code in production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Don’t be like Garth!</a:t>
            </a:r>
            <a:endParaRPr sz="3000"/>
          </a:p>
        </p:txBody>
      </p:sp>
      <p:pic>
        <p:nvPicPr>
          <p:cNvPr id="447" name="Google Shape;4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600" y="2429925"/>
            <a:ext cx="23812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838200" y="424450"/>
            <a:ext cx="7951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Prepare for Change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838200" y="531125"/>
            <a:ext cx="10769400" cy="5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Preparing for Change at Accusoft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Making smart tooling decisions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</a:rPr>
              <a:t>Problem</a:t>
            </a:r>
            <a:endParaRPr b="1"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Spend large amounts of time discussing and deciding on a toolset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Get extremely invested before learning the tool is not optimal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Cannot convince PM to spend more time replacing the toolset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5"/>
                </a:solidFill>
              </a:rPr>
              <a:t>Solution</a:t>
            </a:r>
            <a:endParaRPr b="1"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Stay light with our tool selection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Prototyping with various tools across the same product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Attempt to abstract interaction with the tool into a generic layer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Easier to switch if a better tool/version comes out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838200" y="481925"/>
            <a:ext cx="10769400" cy="6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rPr b="1" lang="en-US" sz="4770"/>
              <a:t>Summary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1"/>
                </a:solidFill>
              </a:rPr>
              <a:t>Continuous DevOps</a:t>
            </a:r>
            <a:r>
              <a:rPr lang="en-US" sz="3200"/>
              <a:t> is the practice of keeping your delivery pipeline sharp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●"/>
            </a:pPr>
            <a:r>
              <a:rPr lang="en-US" sz="3000"/>
              <a:t>Employ toolsets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Automate processes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Increase confidence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Improve visibility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Utilize retrospectives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/>
              <a:t>Prepare for change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</a:pPr>
            <a:r>
              <a:t/>
            </a:r>
            <a:endParaRPr sz="3200"/>
          </a:p>
        </p:txBody>
      </p:sp>
      <p:grpSp>
        <p:nvGrpSpPr>
          <p:cNvPr id="459" name="Google Shape;459;p64"/>
          <p:cNvGrpSpPr/>
          <p:nvPr/>
        </p:nvGrpSpPr>
        <p:grpSpPr>
          <a:xfrm>
            <a:off x="5486450" y="1872125"/>
            <a:ext cx="3669800" cy="3299100"/>
            <a:chOff x="5486450" y="1872125"/>
            <a:chExt cx="3669800" cy="3299100"/>
          </a:xfrm>
        </p:grpSpPr>
        <p:sp>
          <p:nvSpPr>
            <p:cNvPr id="460" name="Google Shape;460;p64"/>
            <p:cNvSpPr txBox="1"/>
            <p:nvPr/>
          </p:nvSpPr>
          <p:spPr>
            <a:xfrm>
              <a:off x="6410350" y="3566300"/>
              <a:ext cx="2745900" cy="114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All equally important!</a:t>
              </a:r>
              <a:endParaRPr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61" name="Google Shape;461;p64"/>
            <p:cNvSpPr txBox="1"/>
            <p:nvPr/>
          </p:nvSpPr>
          <p:spPr>
            <a:xfrm>
              <a:off x="5486450" y="1872125"/>
              <a:ext cx="630300" cy="3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0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}</a:t>
              </a:r>
              <a:endParaRPr sz="25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/>
        </p:nvSpPr>
        <p:spPr>
          <a:xfrm>
            <a:off x="3426900" y="4140525"/>
            <a:ext cx="53382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mirigoyen@accusoft.com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@mririgo</a:t>
            </a:r>
            <a:endParaRPr sz="24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845400" y="814500"/>
            <a:ext cx="13437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0">
                <a:solidFill>
                  <a:schemeClr val="accent3"/>
                </a:solidFill>
              </a:rPr>
              <a:t>“</a:t>
            </a:r>
            <a:endParaRPr b="1" sz="18000">
              <a:solidFill>
                <a:schemeClr val="accent3"/>
              </a:solidFill>
            </a:endParaRPr>
          </a:p>
        </p:txBody>
      </p:sp>
      <p:sp>
        <p:nvSpPr>
          <p:cNvPr id="141" name="Google Shape;141;p31"/>
          <p:cNvSpPr txBox="1"/>
          <p:nvPr>
            <p:ph type="ctrTitle"/>
          </p:nvPr>
        </p:nvSpPr>
        <p:spPr>
          <a:xfrm>
            <a:off x="1981198" y="1917838"/>
            <a:ext cx="9144000" cy="23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It is not the strongest of the species that survive, nor the most intelligent, but the one most responsive to change.</a:t>
            </a:r>
            <a:endParaRPr sz="5000"/>
          </a:p>
        </p:txBody>
      </p:sp>
      <p:sp>
        <p:nvSpPr>
          <p:cNvPr id="142" name="Google Shape;142;p31"/>
          <p:cNvSpPr txBox="1"/>
          <p:nvPr/>
        </p:nvSpPr>
        <p:spPr>
          <a:xfrm>
            <a:off x="7380050" y="4874750"/>
            <a:ext cx="533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Charles Darwin</a:t>
            </a:r>
            <a:endParaRPr sz="36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9727850" y="3123350"/>
            <a:ext cx="13437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0">
                <a:solidFill>
                  <a:schemeClr val="accent3"/>
                </a:solidFill>
              </a:rPr>
              <a:t>”</a:t>
            </a:r>
            <a:endParaRPr b="1" sz="18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DevOps?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4112" y="-339812"/>
            <a:ext cx="13400227" cy="75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-48925" y="940700"/>
            <a:ext cx="41988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 do not think it means what you think it means.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Responsibilities of Dev &amp; Ops</a:t>
            </a:r>
            <a:endParaRPr b="1"/>
          </a:p>
        </p:txBody>
      </p:sp>
      <p:sp>
        <p:nvSpPr>
          <p:cNvPr id="160" name="Google Shape;160;p34"/>
          <p:cNvSpPr txBox="1"/>
          <p:nvPr/>
        </p:nvSpPr>
        <p:spPr>
          <a:xfrm>
            <a:off x="1026600" y="1911000"/>
            <a:ext cx="46074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Dev</a:t>
            </a:r>
            <a:endParaRPr sz="36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Generate change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Create new features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Modify existing functionality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1" name="Google Shape;161;p34"/>
          <p:cNvSpPr txBox="1"/>
          <p:nvPr/>
        </p:nvSpPr>
        <p:spPr>
          <a:xfrm>
            <a:off x="6503925" y="1911000"/>
            <a:ext cx="42999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Ops</a:t>
            </a:r>
            <a:endParaRPr sz="36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Create stability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Improve architecture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Enhance infrastructure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3277300" y="4243250"/>
            <a:ext cx="56919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QA</a:t>
            </a:r>
            <a:endParaRPr sz="36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Assess customer requirements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Determine quality standards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Ensure quality standards are met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Responsibilities of Dev &amp; Ops</a:t>
            </a:r>
            <a:endParaRPr b="1"/>
          </a:p>
        </p:txBody>
      </p:sp>
      <p:sp>
        <p:nvSpPr>
          <p:cNvPr id="168" name="Google Shape;168;p35"/>
          <p:cNvSpPr txBox="1"/>
          <p:nvPr/>
        </p:nvSpPr>
        <p:spPr>
          <a:xfrm>
            <a:off x="1026600" y="1911000"/>
            <a:ext cx="46074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Dev</a:t>
            </a:r>
            <a:endParaRPr sz="360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Generate change</a:t>
            </a:r>
            <a:endParaRPr sz="24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Create new features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Modify existing functionality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6503925" y="1911000"/>
            <a:ext cx="42999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rPr>
              <a:t>Ops</a:t>
            </a:r>
            <a:endParaRPr sz="3600">
              <a:solidFill>
                <a:schemeClr val="accent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Create stability</a:t>
            </a:r>
            <a:endParaRPr sz="24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Improve architecture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Enhance infrastructure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3277300" y="4243250"/>
            <a:ext cx="56919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QA</a:t>
            </a:r>
            <a:endParaRPr sz="360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Assess customer requirements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rPr>
              <a:t>Determine quality standards</a:t>
            </a:r>
            <a:endParaRPr sz="2400">
              <a:solidFill>
                <a:srgbClr val="A5A5A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Ensure quality standards are met</a:t>
            </a:r>
            <a:endParaRPr sz="24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71" name="Google Shape;171;p35"/>
          <p:cNvCxnSpPr/>
          <p:nvPr/>
        </p:nvCxnSpPr>
        <p:spPr>
          <a:xfrm rot="10800000">
            <a:off x="1303725" y="2848600"/>
            <a:ext cx="2128500" cy="2886900"/>
          </a:xfrm>
          <a:prstGeom prst="straightConnector1">
            <a:avLst/>
          </a:prstGeom>
          <a:noFill/>
          <a:ln cap="flat" cmpd="sng" w="28575">
            <a:solidFill>
              <a:srgbClr val="60BA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35"/>
          <p:cNvCxnSpPr/>
          <p:nvPr/>
        </p:nvCxnSpPr>
        <p:spPr>
          <a:xfrm flipH="1" rot="10800000">
            <a:off x="4019350" y="2751025"/>
            <a:ext cx="2552400" cy="16200"/>
          </a:xfrm>
          <a:prstGeom prst="straightConnector1">
            <a:avLst/>
          </a:prstGeom>
          <a:noFill/>
          <a:ln cap="flat" cmpd="sng" w="28575">
            <a:solidFill>
              <a:srgbClr val="60BA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5"/>
          <p:cNvCxnSpPr/>
          <p:nvPr/>
        </p:nvCxnSpPr>
        <p:spPr>
          <a:xfrm flipH="1">
            <a:off x="3611525" y="2873250"/>
            <a:ext cx="3033600" cy="2862300"/>
          </a:xfrm>
          <a:prstGeom prst="straightConnector1">
            <a:avLst/>
          </a:prstGeom>
          <a:noFill/>
          <a:ln cap="flat" cmpd="sng" w="28575">
            <a:solidFill>
              <a:srgbClr val="60BA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35"/>
          <p:cNvSpPr txBox="1"/>
          <p:nvPr/>
        </p:nvSpPr>
        <p:spPr>
          <a:xfrm>
            <a:off x="6957400" y="1200175"/>
            <a:ext cx="2177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… We have some issues.</a:t>
            </a:r>
            <a:endParaRPr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ctrTitle"/>
          </p:nvPr>
        </p:nvSpPr>
        <p:spPr>
          <a:xfrm>
            <a:off x="1535723" y="2093913"/>
            <a:ext cx="9144000" cy="23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Introducing DevOps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Custom 1">
      <a:dk1>
        <a:srgbClr val="353535"/>
      </a:dk1>
      <a:lt1>
        <a:srgbClr val="FFFFFF"/>
      </a:lt1>
      <a:dk2>
        <a:srgbClr val="1F303D"/>
      </a:dk2>
      <a:lt2>
        <a:srgbClr val="F89E5C"/>
      </a:lt2>
      <a:accent1>
        <a:srgbClr val="FF7E4A"/>
      </a:accent1>
      <a:accent2>
        <a:srgbClr val="F89E5C"/>
      </a:accent2>
      <a:accent3>
        <a:srgbClr val="5ABAAE"/>
      </a:accent3>
      <a:accent4>
        <a:srgbClr val="A9225C"/>
      </a:accent4>
      <a:accent5>
        <a:srgbClr val="84BC6F"/>
      </a:accent5>
      <a:accent6>
        <a:srgbClr val="5E5E5E"/>
      </a:accent6>
      <a:hlink>
        <a:srgbClr val="7DA1B2"/>
      </a:hlink>
      <a:folHlink>
        <a:srgbClr val="80C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Accusoft Color Palette">
      <a:dk1>
        <a:srgbClr val="353535"/>
      </a:dk1>
      <a:lt1>
        <a:srgbClr val="FFFFFF"/>
      </a:lt1>
      <a:dk2>
        <a:srgbClr val="5ABAAE"/>
      </a:dk2>
      <a:lt2>
        <a:srgbClr val="F89E5C"/>
      </a:lt2>
      <a:accent1>
        <a:srgbClr val="FF7E4A"/>
      </a:accent1>
      <a:accent2>
        <a:srgbClr val="F89E5C"/>
      </a:accent2>
      <a:accent3>
        <a:srgbClr val="5ABAAE"/>
      </a:accent3>
      <a:accent4>
        <a:srgbClr val="A9225C"/>
      </a:accent4>
      <a:accent5>
        <a:srgbClr val="84BC6F"/>
      </a:accent5>
      <a:accent6>
        <a:srgbClr val="5E5E5E"/>
      </a:accent6>
      <a:hlink>
        <a:srgbClr val="7DA1B2"/>
      </a:hlink>
      <a:folHlink>
        <a:srgbClr val="80C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